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docx" ContentType="application/vnd.openxmlformats-officedocument.wordprocessingml.documen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3"/>
    <p:sldId id="279" r:id="rId4"/>
    <p:sldId id="274" r:id="rId5"/>
    <p:sldId id="267" r:id="rId6"/>
    <p:sldId id="278" r:id="rId7"/>
    <p:sldId id="266" r:id="rId8"/>
    <p:sldId id="275" r:id="rId9"/>
    <p:sldId id="276" r:id="rId10"/>
    <p:sldId id="277" r:id="rId11"/>
    <p:sldId id="272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82" y="4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E870C-9E9C-4A24-AC24-F8FA5D6DEC97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175D7-8056-4B36-A04B-29B8ACB122A4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E4BDD-6788-428D-8BC5-ABF17B8BB70E}" type="datetime1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C16F-852F-49AA-8C54-06CDC8350F4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E199-5C1C-49F8-BABC-B0A91E9CFCE6}" type="datetime1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C16F-852F-49AA-8C54-06CDC8350F4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0988D-9D17-44C6-8766-A24EDBA3A8BF}" type="datetime1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C16F-852F-49AA-8C54-06CDC8350F44}" type="slidenum">
              <a:rPr lang="ru-RU" smtClean="0"/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8C1CD-24AC-49E9-832D-70449CEA8786}" type="datetime1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C16F-852F-49AA-8C54-06CDC8350F4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84C80-80FE-43C1-AA41-1432DD629CF9}" type="datetime1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C16F-852F-49AA-8C54-06CDC8350F44}" type="slidenum">
              <a:rPr lang="ru-RU" smtClean="0"/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EC0C5-ADA9-4C3B-AFEE-DF334F9E1F7E}" type="datetime1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C16F-852F-49AA-8C54-06CDC8350F4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D8B0C-BC6B-4D7E-97F3-D707F9A5D570}" type="datetime1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C16F-852F-49AA-8C54-06CDC8350F4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41EF9-23A7-466C-8747-206A409541D3}" type="datetime1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C16F-852F-49AA-8C54-06CDC8350F4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33767-5A83-4827-816E-76BB4EEE2E5E}" type="datetime1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C16F-852F-49AA-8C54-06CDC8350F4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F429C-BA95-4227-8BAA-2E0765F1EF38}" type="datetime1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C16F-852F-49AA-8C54-06CDC8350F4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76ECF-D91B-436F-B737-CEFAD66300E5}" type="datetime1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C16F-852F-49AA-8C54-06CDC8350F4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B5C84-8AAF-4E5D-97BF-2F40F350AE3B}" type="datetime1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C16F-852F-49AA-8C54-06CDC8350F4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96C92-BC11-41CE-8BC0-5385B1B43295}" type="datetime1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C16F-852F-49AA-8C54-06CDC8350F4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7D1FA-99C2-468F-9E59-D0870F3B53AD}" type="datetime1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C16F-852F-49AA-8C54-06CDC8350F4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2646D-0BC6-4350-90B2-2628674E3B89}" type="datetime1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C16F-852F-49AA-8C54-06CDC8350F4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FBEE7-91DC-406F-8B4B-01F7EA36820A}" type="datetime1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C16F-852F-49AA-8C54-06CDC8350F4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5E6BD-2B71-4788-8569-4380F6A87A3D}" type="datetime1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DC2C16F-852F-49AA-8C54-06CDC8350F44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package" Target="../embeddings/Document2.docx"/><Relationship Id="rId3" Type="http://schemas.openxmlformats.org/officeDocument/2006/relationships/image" Target="../media/image20.emf"/><Relationship Id="rId2" Type="http://schemas.openxmlformats.org/officeDocument/2006/relationships/package" Target="../embeddings/Document1.docx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1433" y="270578"/>
            <a:ext cx="11209283" cy="3999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  <a:p>
            <a:pPr algn="ctr"/>
            <a:endParaRPr lang="ru-RU" sz="2800" b="1" dirty="0"/>
          </a:p>
          <a:p>
            <a:pPr algn="ctr"/>
            <a:endParaRPr lang="ru-RU" sz="2800" b="1" dirty="0"/>
          </a:p>
          <a:p>
            <a:pPr algn="ctr"/>
            <a:endParaRPr lang="ru-RU" sz="2800" b="1" dirty="0"/>
          </a:p>
          <a:p>
            <a:pPr algn="ctr"/>
            <a:r>
              <a:rPr lang="ru-RU" sz="2800" b="1" dirty="0"/>
              <a:t>Система комплексного </a:t>
            </a:r>
            <a:r>
              <a:rPr lang="ru-RU" sz="2800" b="1" dirty="0" err="1"/>
              <a:t>экомониторинга</a:t>
            </a:r>
            <a:r>
              <a:rPr lang="ru-RU" sz="2800" b="1" dirty="0"/>
              <a:t> эффективности поглощения парниковых газов лесными массивами</a:t>
            </a:r>
            <a:endParaRPr lang="ru-RU" sz="2800" b="1" dirty="0"/>
          </a:p>
          <a:p>
            <a:pPr algn="ctr"/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C2C16F-852F-49AA-8C54-06CDC8350F44}" type="slidenum">
              <a:rPr lang="ru-RU" smtClean="0"/>
            </a:fld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9223" y="1301942"/>
            <a:ext cx="10894556" cy="1702663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dirty="0">
                <a:solidFill>
                  <a:schemeClr val="accent2">
                    <a:lumMod val="50000"/>
                  </a:schemeClr>
                </a:solidFill>
              </a:rPr>
              <a:t>Система комплексного </a:t>
            </a:r>
            <a:r>
              <a:rPr lang="ru-RU" altLang="ru-RU" sz="3200" b="1" dirty="0" err="1">
                <a:solidFill>
                  <a:schemeClr val="accent2">
                    <a:lumMod val="50000"/>
                  </a:schemeClr>
                </a:solidFill>
              </a:rPr>
              <a:t>экомониторинга</a:t>
            </a:r>
            <a:r>
              <a:rPr lang="ru-RU" altLang="ru-RU" sz="3200" b="1" dirty="0">
                <a:solidFill>
                  <a:schemeClr val="accent2">
                    <a:lumMod val="50000"/>
                  </a:schemeClr>
                </a:solidFill>
              </a:rPr>
              <a:t> эффективности поглощения парниковых газов лесными массивами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8746" y="3617066"/>
            <a:ext cx="58677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МОСОБЛЭКОМОНИТОРИНГ</a:t>
            </a:r>
            <a:endParaRPr lang="ru-RU" sz="3600" dirty="0"/>
          </a:p>
          <a:p>
            <a:pPr algn="ctr"/>
            <a:r>
              <a:rPr lang="ru-RU" sz="2800" dirty="0"/>
              <a:t>(Заключено соглашение между МГТУ им. </a:t>
            </a:r>
            <a:r>
              <a:rPr lang="ru-RU" sz="2800" dirty="0" err="1"/>
              <a:t>Н.Э.Баумана</a:t>
            </a:r>
            <a:r>
              <a:rPr lang="ru-RU" sz="2800" dirty="0"/>
              <a:t> и Министерством экологии МО)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66501" y="3617066"/>
            <a:ext cx="5704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Республика Саха Якутия</a:t>
            </a:r>
            <a:endParaRPr lang="ru-RU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872007" y="338504"/>
            <a:ext cx="112305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Внедрение</a:t>
            </a:r>
            <a:r>
              <a:rPr lang="ru-RU" altLang="ru-RU" sz="3200" b="1" dirty="0">
                <a:solidFill>
                  <a:schemeClr val="tx1"/>
                </a:solidFill>
              </a:rPr>
              <a:t> </a:t>
            </a:r>
            <a:endParaRPr lang="ru-RU" sz="3200" b="1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87862" y="6248626"/>
            <a:ext cx="683339" cy="365125"/>
          </a:xfrm>
        </p:spPr>
        <p:txBody>
          <a:bodyPr/>
          <a:lstStyle/>
          <a:p>
            <a:fld id="{CDC2C16F-852F-49AA-8C54-06CDC8350F44}" type="slidenum">
              <a:rPr lang="ru-RU" sz="2400" smtClean="0">
                <a:solidFill>
                  <a:schemeClr val="tx1"/>
                </a:solidFill>
              </a:rPr>
            </a:fld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008" y="1130596"/>
            <a:ext cx="10369894" cy="10065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Цель: </a:t>
            </a:r>
            <a:r>
              <a:rPr lang="ru-RU" sz="2700" dirty="0">
                <a:solidFill>
                  <a:schemeClr val="tx1"/>
                </a:solidFill>
              </a:rPr>
              <a:t>Создание научно-производственной системы </a:t>
            </a:r>
            <a:r>
              <a:rPr lang="ru-RU" sz="2700" dirty="0" err="1">
                <a:solidFill>
                  <a:schemeClr val="tx1"/>
                </a:solidFill>
              </a:rPr>
              <a:t>экомониторинга</a:t>
            </a:r>
            <a:r>
              <a:rPr lang="ru-RU" sz="2700" dirty="0">
                <a:solidFill>
                  <a:schemeClr val="tx1"/>
                </a:solidFill>
              </a:rPr>
              <a:t> МГТУ им. </a:t>
            </a:r>
            <a:r>
              <a:rPr lang="ru-RU" sz="2700" dirty="0" err="1">
                <a:solidFill>
                  <a:schemeClr val="tx1"/>
                </a:solidFill>
              </a:rPr>
              <a:t>Н.Э.Баумана</a:t>
            </a:r>
            <a:r>
              <a:rPr lang="ru-RU" sz="2700" dirty="0">
                <a:solidFill>
                  <a:schemeClr val="tx1"/>
                </a:solidFill>
              </a:rPr>
              <a:t> на базе «</a:t>
            </a:r>
            <a:r>
              <a:rPr lang="ru-RU" sz="2700" dirty="0" err="1">
                <a:solidFill>
                  <a:schemeClr val="tx1"/>
                </a:solidFill>
              </a:rPr>
              <a:t>Камшиловка</a:t>
            </a:r>
            <a:r>
              <a:rPr lang="ru-RU" sz="2700" dirty="0">
                <a:solidFill>
                  <a:schemeClr val="tx1"/>
                </a:solidFill>
              </a:rPr>
              <a:t>»</a:t>
            </a:r>
            <a:endParaRPr lang="ru-RU" sz="27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2959" y="2137145"/>
            <a:ext cx="10688871" cy="435824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ClrTx/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измерений и исследований на основе научной системы высокоточного мониторинга выбросов и поглощения веществ, оказывающих прямое влияние на изменение климата.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ClrTx/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аудита промышленных предприятий на предмет их соответствия Российским и мировым экологическим стандартам.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ClrTx/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реализация программного обеспечения сбора, хранения, обработки и анализа информации об экологическом состоянии промышленных предприятий и территорий.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ClrTx/>
              <a:buFont typeface="+mj-lt"/>
              <a:buAutoNum type="arabicPeriod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специалистов в области экологического мониторинга и углеродного менеджмента для государственных органов исполнительной власти, производственных, научных и экспертных организаций.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073888" y="240268"/>
            <a:ext cx="98670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Цель и задачи системы</a:t>
            </a:r>
            <a:endParaRPr lang="ru-RU" sz="3200" b="1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0760442" y="6130268"/>
            <a:ext cx="683339" cy="365125"/>
          </a:xfrm>
        </p:spPr>
        <p:txBody>
          <a:bodyPr/>
          <a:lstStyle/>
          <a:p>
            <a:fld id="{CDC2C16F-852F-49AA-8C54-06CDC8350F44}" type="slidenum">
              <a:rPr lang="ru-RU" sz="2400" smtClean="0">
                <a:solidFill>
                  <a:schemeClr val="tx1"/>
                </a:solidFill>
              </a:rPr>
            </a:fld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0497" y="173088"/>
            <a:ext cx="10731034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Сборка и запуск компонентов макета системы мониторинга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06" y="1812325"/>
            <a:ext cx="3128649" cy="35807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564" y="1812325"/>
            <a:ext cx="2870385" cy="443195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594" y="1812325"/>
            <a:ext cx="3323967" cy="4431957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211943" y="6244282"/>
            <a:ext cx="748409" cy="440629"/>
          </a:xfrm>
        </p:spPr>
        <p:txBody>
          <a:bodyPr/>
          <a:lstStyle/>
          <a:p>
            <a:fld id="{CDC2C16F-852F-49AA-8C54-06CDC8350F44}" type="slidenum">
              <a:rPr lang="ru-RU" sz="2400" smtClean="0">
                <a:solidFill>
                  <a:schemeClr val="tx1"/>
                </a:solidFill>
              </a:rPr>
            </a:fld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885" y="155148"/>
            <a:ext cx="11396908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Сборка и запуск компонентов макета системы мониторинга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98" y="1930401"/>
            <a:ext cx="2874091" cy="215556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805" y="3443416"/>
            <a:ext cx="3223740" cy="24178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367" y="1307756"/>
            <a:ext cx="3704282" cy="27782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85" y="4263589"/>
            <a:ext cx="3418703" cy="25640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2616" y="4390768"/>
            <a:ext cx="2281386" cy="18699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6026" y="3794033"/>
            <a:ext cx="2340341" cy="260780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265445" y="6401841"/>
            <a:ext cx="683339" cy="365125"/>
          </a:xfrm>
        </p:spPr>
        <p:txBody>
          <a:bodyPr/>
          <a:lstStyle/>
          <a:p>
            <a:fld id="{CDC2C16F-852F-49AA-8C54-06CDC8350F44}" type="slidenum">
              <a:rPr lang="ru-RU" sz="2400" smtClean="0">
                <a:solidFill>
                  <a:schemeClr val="tx1"/>
                </a:solidFill>
              </a:rPr>
            </a:fld>
            <a:endParaRPr lang="ru-RU" sz="2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682" y="131806"/>
            <a:ext cx="11272579" cy="65500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Сборка и запуск компонентов системы мониторинга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52" y="1178012"/>
            <a:ext cx="2531428" cy="33752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980" y="2881655"/>
            <a:ext cx="2917386" cy="38898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090" y="1178012"/>
            <a:ext cx="2667353" cy="35564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514" y="2881655"/>
            <a:ext cx="2854764" cy="3806352"/>
          </a:xfrm>
          <a:prstGeom prst="rect">
            <a:avLst/>
          </a:prstGeom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11266922" y="6266274"/>
            <a:ext cx="683339" cy="365125"/>
          </a:xfrm>
        </p:spPr>
        <p:txBody>
          <a:bodyPr/>
          <a:lstStyle/>
          <a:p>
            <a:fld id="{CDC2C16F-852F-49AA-8C54-06CDC8350F44}" type="slidenum">
              <a:rPr lang="ru-RU" sz="2400" smtClean="0">
                <a:solidFill>
                  <a:schemeClr val="tx1"/>
                </a:solidFill>
              </a:rPr>
            </a:fld>
            <a:endParaRPr lang="ru-RU" sz="2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387" y="191000"/>
            <a:ext cx="11132033" cy="110278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Система автоматизации и видео контроля территории полигона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32" y="2009769"/>
            <a:ext cx="3102333" cy="217163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283" y="4075765"/>
            <a:ext cx="3295136" cy="24086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292" y="1930400"/>
            <a:ext cx="5006474" cy="36338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79" y="4581900"/>
            <a:ext cx="3053286" cy="22200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298" y="992003"/>
            <a:ext cx="4826162" cy="2603970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11261750" y="6301875"/>
            <a:ext cx="683339" cy="365125"/>
          </a:xfrm>
        </p:spPr>
        <p:txBody>
          <a:bodyPr/>
          <a:lstStyle/>
          <a:p>
            <a:fld id="{CDC2C16F-852F-49AA-8C54-06CDC8350F44}" type="slidenum">
              <a:rPr lang="ru-RU" sz="2400" smtClean="0">
                <a:solidFill>
                  <a:schemeClr val="tx1"/>
                </a:solidFill>
              </a:rPr>
            </a:fld>
            <a:endParaRPr lang="ru-RU" sz="2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Заголовок 1"/>
          <p:cNvSpPr>
            <a:spLocks noGrp="1"/>
          </p:cNvSpPr>
          <p:nvPr>
            <p:ph type="title"/>
          </p:nvPr>
        </p:nvSpPr>
        <p:spPr>
          <a:xfrm>
            <a:off x="314325" y="163513"/>
            <a:ext cx="11226034" cy="685800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dirty="0">
                <a:solidFill>
                  <a:schemeClr val="tx1"/>
                </a:solidFill>
              </a:rPr>
              <a:t>Состав модулей Геоинформационной системы</a:t>
            </a:r>
            <a:endParaRPr lang="ru-RU" altLang="ru-RU" sz="3200" dirty="0">
              <a:solidFill>
                <a:schemeClr val="tx1"/>
              </a:solidFill>
            </a:endParaRPr>
          </a:p>
        </p:txBody>
      </p:sp>
      <p:sp>
        <p:nvSpPr>
          <p:cNvPr id="12292" name="Прямоугольник 5"/>
          <p:cNvSpPr>
            <a:spLocks noChangeArrowheads="1"/>
          </p:cNvSpPr>
          <p:nvPr/>
        </p:nvSpPr>
        <p:spPr bwMode="auto">
          <a:xfrm>
            <a:off x="524969" y="1420901"/>
            <a:ext cx="11226034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marL="457200" indent="-457200" algn="just">
              <a:buFont typeface="+mj-lt"/>
              <a:buAutoNum type="arabicPeriod"/>
            </a:pP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с результатами прямых измерений метеостанции, газоанализаторов и датчиков контроля почвы и водного объекта</a:t>
            </a:r>
            <a:endParaRPr lang="ru-RU" alt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измерений </a:t>
            </a:r>
            <a:r>
              <a:rPr lang="ru-RU" alt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лидара</a:t>
            </a: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Данных измерений мультиспектральной камеры.</a:t>
            </a:r>
            <a:endParaRPr lang="ru-RU" alt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Расчетные концентрации по результатам косвенных измерений</a:t>
            </a:r>
            <a:endParaRPr lang="ru-RU" alt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Слой трансляции с видеокамеры дрона.</a:t>
            </a:r>
            <a:endParaRPr lang="ru-RU" alt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Слой данных ДЗЗ </a:t>
            </a:r>
            <a:endParaRPr lang="ru-RU" alt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Слой отображения рельефа местности территории полигона с высотами и рельефом дна водоема.</a:t>
            </a:r>
            <a:endParaRPr lang="ru-RU" alt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ru-RU" alt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прогнозирования выбросов парниковых газов при чрезвычайных ситуациях</a:t>
            </a:r>
            <a:endParaRPr lang="ru-RU" alt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0857020" y="6252993"/>
            <a:ext cx="683339" cy="365125"/>
          </a:xfrm>
        </p:spPr>
        <p:txBody>
          <a:bodyPr/>
          <a:lstStyle/>
          <a:p>
            <a:fld id="{CDC2C16F-852F-49AA-8C54-06CDC8350F44}" type="slidenum">
              <a:rPr lang="ru-RU" sz="2400" smtClean="0">
                <a:solidFill>
                  <a:schemeClr val="tx1"/>
                </a:solidFill>
              </a:rPr>
            </a:fld>
            <a:endParaRPr lang="ru-RU" sz="2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301750"/>
            <a:ext cx="4760913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315" name="Объект 6"/>
          <p:cNvGraphicFramePr>
            <a:graphicFrameLocks noChangeAspect="1"/>
          </p:cNvGraphicFramePr>
          <p:nvPr/>
        </p:nvGraphicFramePr>
        <p:xfrm>
          <a:off x="6273800" y="1726980"/>
          <a:ext cx="6527800" cy="448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Документ" r:id="rId2" imgW="9450070" imgH="5573395" progId="Word.Document.12">
                  <p:embed/>
                </p:oleObj>
              </mc:Choice>
              <mc:Fallback>
                <p:oleObj name="Документ" r:id="rId2" imgW="9450070" imgH="5573395" progId="Word.Document.12">
                  <p:embed/>
                  <p:pic>
                    <p:nvPicPr>
                      <p:cNvPr id="0" name="Изображение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3800" y="1726980"/>
                        <a:ext cx="6527800" cy="448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Объект 7"/>
          <p:cNvGraphicFramePr>
            <a:graphicFrameLocks noChangeAspect="1"/>
          </p:cNvGraphicFramePr>
          <p:nvPr/>
        </p:nvGraphicFramePr>
        <p:xfrm>
          <a:off x="9537700" y="1726981"/>
          <a:ext cx="6983413" cy="427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Документ" r:id="rId4" imgW="9450070" imgH="5782310" progId="Word.Document.12">
                  <p:embed/>
                </p:oleObj>
              </mc:Choice>
              <mc:Fallback>
                <p:oleObj name="Документ" r:id="rId4" imgW="9450070" imgH="5782310" progId="Word.Document.12">
                  <p:embed/>
                  <p:pic>
                    <p:nvPicPr>
                      <p:cNvPr id="0" name="Изображение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37700" y="1726981"/>
                        <a:ext cx="6983413" cy="4271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7" name="Заголовок 1"/>
          <p:cNvSpPr>
            <a:spLocks noGrp="1"/>
          </p:cNvSpPr>
          <p:nvPr>
            <p:ph type="title"/>
          </p:nvPr>
        </p:nvSpPr>
        <p:spPr>
          <a:xfrm>
            <a:off x="314325" y="315310"/>
            <a:ext cx="11352158" cy="711803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dirty="0">
                <a:solidFill>
                  <a:schemeClr val="tx1"/>
                </a:solidFill>
              </a:rPr>
              <a:t>Геоинформационная система мониторинга парниковых газов</a:t>
            </a:r>
            <a:endParaRPr lang="ru-RU" altLang="ru-RU" sz="3200" dirty="0">
              <a:solidFill>
                <a:schemeClr val="tx1"/>
              </a:solidFill>
            </a:endParaRPr>
          </a:p>
        </p:txBody>
      </p:sp>
      <p:pic>
        <p:nvPicPr>
          <p:cNvPr id="13318" name="Рисунок 10" descr="https://lh4.googleusercontent.com/7IsJUfSGZc68IDU5iLHpIq3-hs1hxOYqHVUZikwwfeUGJ8x7zu0hvW-_6UmqZfUq9dAvjmJ-2rYs42wbtiRgrUlqU3JvSORNYgr20dKdLB_ayTQtRcGzwTmEQ3_WLhj112bjn_YNbTZWOWoz7b5q80u1r5ptMlWe3qY8mm0i4q2mRUbrgq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4757738"/>
            <a:ext cx="5661025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199751" y="6210080"/>
            <a:ext cx="683339" cy="365125"/>
          </a:xfrm>
        </p:spPr>
        <p:txBody>
          <a:bodyPr/>
          <a:lstStyle/>
          <a:p>
            <a:fld id="{CDC2C16F-852F-49AA-8C54-06CDC8350F44}" type="slidenum">
              <a:rPr lang="ru-RU" sz="2400" smtClean="0">
                <a:solidFill>
                  <a:schemeClr val="tx1"/>
                </a:solidFill>
              </a:rPr>
            </a:fld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314325" y="126125"/>
            <a:ext cx="11541344" cy="515226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dirty="0">
                <a:solidFill>
                  <a:schemeClr val="tx1"/>
                </a:solidFill>
              </a:rPr>
              <a:t>Геоинформационная система мониторинга парниковых газов</a:t>
            </a:r>
            <a:endParaRPr lang="ru-RU" altLang="ru-RU" sz="3200" dirty="0">
              <a:solidFill>
                <a:schemeClr val="tx1"/>
              </a:solidFill>
            </a:endParaRPr>
          </a:p>
        </p:txBody>
      </p:sp>
      <p:pic>
        <p:nvPicPr>
          <p:cNvPr id="14339" name="Рисунок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1267182"/>
            <a:ext cx="50419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Рисунок 6" descr="https://lh3.googleusercontent.com/7TmDw3vLQutZ9XWdhI1RddYZlntlVjGx4mqTeVQQ9QZKRm-OCwZBhShHzpfWpPEkCm5FGSF59MMLmi9Q0oetFGpIuQ3QzuO_NK3XydDeqYMSvwu5xUExUP4wDqrN14n76bZodtV0imoV8W03Ke9I5302WQKy8zTmjClzEEgm28fCVy6ga-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5186362"/>
            <a:ext cx="49688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2" y="1261241"/>
            <a:ext cx="5249863" cy="29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4222419"/>
            <a:ext cx="5299075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1321671" y="6372655"/>
            <a:ext cx="683339" cy="365125"/>
          </a:xfrm>
        </p:spPr>
        <p:txBody>
          <a:bodyPr/>
          <a:lstStyle/>
          <a:p>
            <a:fld id="{CDC2C16F-852F-49AA-8C54-06CDC8350F44}" type="slidenum">
              <a:rPr lang="ru-RU" sz="2400" smtClean="0">
                <a:solidFill>
                  <a:schemeClr val="tx1"/>
                </a:solidFill>
              </a:rPr>
            </a:fld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1908</Words>
  <Application>WPS Presentation</Application>
  <PresentationFormat>Широкоэкранный</PresentationFormat>
  <Paragraphs>73</Paragraphs>
  <Slides>10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4" baseType="lpstr">
      <vt:lpstr>Arial</vt:lpstr>
      <vt:lpstr>SimSun</vt:lpstr>
      <vt:lpstr>Wingdings</vt:lpstr>
      <vt:lpstr>Wingdings 3</vt:lpstr>
      <vt:lpstr>Arial</vt:lpstr>
      <vt:lpstr>Times New Roman</vt:lpstr>
      <vt:lpstr>Trebuchet MS</vt:lpstr>
      <vt:lpstr>Calibri</vt:lpstr>
      <vt:lpstr>Cambria Math</vt:lpstr>
      <vt:lpstr>Microsoft YaHei</vt:lpstr>
      <vt:lpstr>Arial Unicode MS</vt:lpstr>
      <vt:lpstr>Грань</vt:lpstr>
      <vt:lpstr>Word.Document.12</vt:lpstr>
      <vt:lpstr>Word.Document.12</vt:lpstr>
      <vt:lpstr>PowerPoint 演示文稿</vt:lpstr>
      <vt:lpstr>Цель: Создание научно-производственной системы экомониторинга МГТУ им. Н.Э.Баумана на базе «Камшиловка»</vt:lpstr>
      <vt:lpstr>Сборка и запуск компонентов макета системы мониторинга</vt:lpstr>
      <vt:lpstr>Сборка и запуск компонентов макета системы мониторинга</vt:lpstr>
      <vt:lpstr>Сборка и запуск компонентов системы мониторинга</vt:lpstr>
      <vt:lpstr>Система автоматизации и видео контроля территории полигона</vt:lpstr>
      <vt:lpstr>Состав модулей Геоинформационной системы</vt:lpstr>
      <vt:lpstr>Геоинформационная система мониторинга парниковых газов</vt:lpstr>
      <vt:lpstr>Геоинформационная система мониторинга парниковых газов</vt:lpstr>
      <vt:lpstr>Система комплексного экомониторинга эффективности поглощения парниковых газов лесными массивами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E9MGTU</dc:creator>
  <cp:lastModifiedBy>E9MGTU</cp:lastModifiedBy>
  <cp:revision>75</cp:revision>
  <dcterms:created xsi:type="dcterms:W3CDTF">2023-09-20T11:07:00Z</dcterms:created>
  <dcterms:modified xsi:type="dcterms:W3CDTF">2024-02-07T10:35:20Z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23566F6415C64025A7BF95758A69C086_13</vt:lpwstr>
  </property>
  <property fmtid="{D5CDD505-2E9C-101B-9397-08002B2CF9AE}" pid="3" name="KSOProductBuildVer">
    <vt:lpwstr>1049-12.2.0.13431</vt:lpwstr>
  </property>
</Properties>
</file>